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7"/>
  </p:notesMasterIdLst>
  <p:sldIdLst>
    <p:sldId id="265" r:id="rId3"/>
    <p:sldId id="266" r:id="rId4"/>
    <p:sldId id="264" r:id="rId5"/>
    <p:sldId id="268"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notesMaster" Target="notesMasters/notes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12/12/2018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12/12/2018</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12/12/2018</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12/12/2018</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12/12/2018</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12/12/2018</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12/12/2018</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12/12/2018</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12/12/2018</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12/12/2018</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12/12/2018</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12/12/2018</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12/12/2018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12/12/2018</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terria.io/projects/"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hyperlink" Target="https://www.remix3d.com/details/G009SV5W31Z5" TargetMode="External"/><Relationship Id="rId4" Type="http://schemas.microsoft.com/office/2017/06/relationships/model3d" Target="../media/model3d1.glb"/><Relationship Id="rId9" Type="http://schemas.openxmlformats.org/officeDocument/2006/relationships/hyperlink" Target="https://github.com/asivapra/gsky/blob/master/Documents/ows/GSKY_User_Guide.pptx"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hyperlink" Target="http://130.56.242.16/terria/" TargetMode="External"/><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image" Target="../media/image16.png"/><Relationship Id="rId1" Type="http://schemas.openxmlformats.org/officeDocument/2006/relationships/tags" Target="../tags/tag2.xml"/><Relationship Id="rId6" Type="http://schemas.openxmlformats.org/officeDocument/2006/relationships/hyperlink" Target="https://www.remix3d.com/details/G009SWDLQTC9" TargetMode="External"/><Relationship Id="rId11" Type="http://schemas.openxmlformats.org/officeDocument/2006/relationships/image" Target="../media/image11.png"/><Relationship Id="rId5" Type="http://schemas.microsoft.com/office/2017/06/relationships/model3d" Target="../media/model3d2.glb"/><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User Guide</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AU" sz="2400" b="1" cap="none">
                <a:effectLst>
                  <a:outerShdw blurRad="38100" dist="38100" dir="2700000" algn="tl">
                    <a:srgbClr val="000000">
                      <a:alpha val="43137"/>
                    </a:srgbClr>
                  </a:outerShdw>
                </a:effectLst>
              </a:rPr>
              <a:t>A distributed geospatial data server exposing OGC services</a:t>
            </a: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2018 by National Computational Infrastructure, Canberra, ACT, Australia.</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7 December, 2018</a:t>
            </a:r>
            <a:endParaRPr lang="en-AU" sz="7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TerriaMap with GSKY</a:t>
            </a:r>
          </a:p>
        </p:txBody>
      </p:sp>
      <p:sp>
        <p:nvSpPr>
          <p:cNvPr id="55" name="TextBox 54">
            <a:extLst>
              <a:ext uri="{FF2B5EF4-FFF2-40B4-BE49-F238E27FC236}">
                <a16:creationId xmlns:a16="http://schemas.microsoft.com/office/drawing/2014/main" id="{24389050-4106-400A-AFAF-5A986195D966}"/>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56" name="TextBox 55">
            <a:extLst>
              <a:ext uri="{FF2B5EF4-FFF2-40B4-BE49-F238E27FC236}">
                <a16:creationId xmlns:a16="http://schemas.microsoft.com/office/drawing/2014/main" id="{1E317B40-D256-4991-80E9-0BAD47BEC71B}"/>
              </a:ext>
            </a:extLst>
          </p:cNvPr>
          <p:cNvSpPr txBox="1"/>
          <p:nvPr/>
        </p:nvSpPr>
        <p:spPr>
          <a:xfrm>
            <a:off x="738909" y="2575738"/>
            <a:ext cx="5747860" cy="523220"/>
          </a:xfrm>
          <a:prstGeom prst="rect">
            <a:avLst/>
          </a:prstGeom>
          <a:noFill/>
        </p:spPr>
        <p:txBody>
          <a:bodyPr wrap="square" rtlCol="0">
            <a:spAutoFit/>
          </a:bodyPr>
          <a:lstStyle/>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This is a non-technical user guide.</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For end-users only!</a:t>
            </a:r>
          </a:p>
        </p:txBody>
      </p:sp>
      <mc:AlternateContent xmlns:mc="http://schemas.openxmlformats.org/markup-compatibility/2006" xmlns:am3d="http://schemas.microsoft.com/office/drawing/2017/model3d">
        <mc:Choice Requires="am3d">
          <p:graphicFrame>
            <p:nvGraphicFramePr>
              <p:cNvPr id="57" name="3D Model 56" descr="Pressure Transfer Map">
                <a:extLst>
                  <a:ext uri="{FF2B5EF4-FFF2-40B4-BE49-F238E27FC236}">
                    <a16:creationId xmlns:a16="http://schemas.microsoft.com/office/drawing/2014/main" id="{11F567FA-8F6F-45A2-BA67-A13FBC9563B6}"/>
                  </a:ext>
                </a:extLst>
              </p:cNvPr>
              <p:cNvGraphicFramePr>
                <a:graphicFrameLocks noChangeAspect="1"/>
              </p:cNvGraphicFramePr>
              <p:nvPr>
                <p:extLst>
                  <p:ext uri="{D42A27DB-BD31-4B8C-83A1-F6EECF244321}">
                    <p14:modId xmlns:p14="http://schemas.microsoft.com/office/powerpoint/2010/main" val="131883227"/>
                  </p:ext>
                </p:extLst>
              </p:nvPr>
            </p:nvGraphicFramePr>
            <p:xfrm>
              <a:off x="8886665" y="878445"/>
              <a:ext cx="3037882" cy="3037881"/>
            </p:xfrm>
            <a:graphic>
              <a:graphicData uri="http://schemas.microsoft.com/office/drawing/2017/model3d">
                <am3d:model3d r:embed="rId4">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5"/>
                  <am3d:raster rName="Office3DRenderer" rVer="16.0.8326">
                    <am3d:blip r:embed="rId6"/>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7" name="3D Model 56" descr="Pressure Transfer Map">
                <a:extLst>
                  <a:ext uri="{FF2B5EF4-FFF2-40B4-BE49-F238E27FC236}">
                    <a16:creationId xmlns:a16="http://schemas.microsoft.com/office/drawing/2014/main" id="{11F567FA-8F6F-45A2-BA67-A13FBC9563B6}"/>
                  </a:ext>
                </a:extLst>
              </p:cNvPr>
              <p:cNvPicPr>
                <a:picLocks noGrp="1" noRot="1" noChangeAspect="1" noMove="1" noResize="1" noEditPoints="1" noAdjustHandles="1" noChangeArrowheads="1" noChangeShapeType="1" noCrop="1"/>
              </p:cNvPicPr>
              <p:nvPr/>
            </p:nvPicPr>
            <p:blipFill>
              <a:blip r:embed="rId8"/>
              <a:stretch>
                <a:fillRect/>
              </a:stretch>
            </p:blipFill>
            <p:spPr>
              <a:xfrm>
                <a:off x="8886665" y="878445"/>
                <a:ext cx="3037882" cy="3037881"/>
              </a:xfrm>
              <a:prstGeom prst="rect">
                <a:avLst/>
              </a:prstGeom>
            </p:spPr>
          </p:pic>
        </mc:Fallback>
      </mc:AlternateContent>
      <p:sp>
        <p:nvSpPr>
          <p:cNvPr id="58" name="TextBox 57">
            <a:extLst>
              <a:ext uri="{FF2B5EF4-FFF2-40B4-BE49-F238E27FC236}">
                <a16:creationId xmlns:a16="http://schemas.microsoft.com/office/drawing/2014/main" id="{02D8D5AF-871F-48F0-A7B2-C15BD91DBB23}"/>
              </a:ext>
            </a:extLst>
          </p:cNvPr>
          <p:cNvSpPr txBox="1"/>
          <p:nvPr/>
        </p:nvSpPr>
        <p:spPr>
          <a:xfrm>
            <a:off x="742844" y="3482515"/>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It will take approximately 3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400" b="1">
                <a:latin typeface="Calibri" panose="020F0502020204030204" pitchFamily="34" charset="0"/>
                <a:cs typeface="Calibri" panose="020F0502020204030204" pitchFamily="34" charset="0"/>
                <a:hlinkClick r:id="rId9" tooltip="GSKY_Terria_Interaction.pptx"/>
              </a:rPr>
              <a:t>GSKY_User_Guide.pptx</a:t>
            </a:r>
            <a:r>
              <a:rPr lang="en-AU" sz="1400" b="1">
                <a:latin typeface="Calibri" panose="020F0502020204030204" pitchFamily="34" charset="0"/>
                <a:cs typeface="Calibri" panose="020F0502020204030204" pitchFamily="34" charset="0"/>
              </a:rPr>
              <a:t> </a:t>
            </a:r>
            <a:r>
              <a:rPr lang="en-AU" sz="1600">
                <a:latin typeface="Calibri" panose="020F0502020204030204" pitchFamily="34" charset="0"/>
                <a:cs typeface="Calibri" panose="020F0502020204030204" pitchFamily="34" charset="0"/>
              </a:rPr>
              <a:t>for controlled slideshow at your own pace.</a:t>
            </a:r>
          </a:p>
        </p:txBody>
      </p:sp>
      <p:sp>
        <p:nvSpPr>
          <p:cNvPr id="59" name="TextBox 58">
            <a:extLst>
              <a:ext uri="{FF2B5EF4-FFF2-40B4-BE49-F238E27FC236}">
                <a16:creationId xmlns:a16="http://schemas.microsoft.com/office/drawing/2014/main" id="{087FAC92-A3A6-4716-A99B-A63A5E7C72BE}"/>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0" name="TextBox 59">
            <a:extLst>
              <a:ext uri="{FF2B5EF4-FFF2-40B4-BE49-F238E27FC236}">
                <a16:creationId xmlns:a16="http://schemas.microsoft.com/office/drawing/2014/main" id="{9B6D84B2-DC7B-4AE4-A4D2-225C0A8F6CC8}"/>
              </a:ext>
            </a:extLst>
          </p:cNvPr>
          <p:cNvSpPr txBox="1"/>
          <p:nvPr/>
        </p:nvSpPr>
        <p:spPr>
          <a:xfrm>
            <a:off x="738908" y="4354347"/>
            <a:ext cx="10773153" cy="430887"/>
          </a:xfrm>
          <a:prstGeom prst="rect">
            <a:avLst/>
          </a:prstGeom>
          <a:noFill/>
        </p:spPr>
        <p:txBody>
          <a:bodyPr wrap="square" rtlCol="0">
            <a:spAutoFit/>
          </a:bodyPr>
          <a:lstStyle/>
          <a:p>
            <a:r>
              <a:rPr lang="en-US" sz="1100" b="1">
                <a:solidFill>
                  <a:schemeClr val="bg1">
                    <a:lumMod val="50000"/>
                  </a:schemeClr>
                </a:solidFill>
                <a:latin typeface="Calibri" panose="020F0502020204030204" pitchFamily="34" charset="0"/>
                <a:cs typeface="Calibri" panose="020F0502020204030204" pitchFamily="34" charset="0"/>
              </a:rPr>
              <a:t>DISCLAIMER</a:t>
            </a:r>
          </a:p>
          <a:p>
            <a:r>
              <a:rPr lang="en-US" sz="1100">
                <a:solidFill>
                  <a:schemeClr val="bg1">
                    <a:lumMod val="50000"/>
                  </a:schemeClr>
                </a:solidFill>
                <a:latin typeface="Calibri" panose="020F0502020204030204" pitchFamily="34" charset="0"/>
                <a:cs typeface="Calibri" panose="020F0502020204030204" pitchFamily="34" charset="0"/>
              </a:rPr>
              <a:t>This is only a quick demonstration of the operation of GSKY through TerriaMap. Info g</a:t>
            </a:r>
            <a:r>
              <a:rPr lang="en-AU" sz="1100">
                <a:solidFill>
                  <a:schemeClr val="bg1">
                    <a:lumMod val="50000"/>
                  </a:schemeClr>
                </a:solidFill>
                <a:latin typeface="Calibri" panose="020F0502020204030204" pitchFamily="34" charset="0"/>
                <a:cs typeface="Calibri" panose="020F0502020204030204" pitchFamily="34" charset="0"/>
              </a:rPr>
              <a:t>aps in the presentation may exist, and the process flow may change in the future.</a:t>
            </a:r>
            <a:endParaRPr lang="en-US" sz="1100">
              <a:solidFill>
                <a:schemeClr val="bg1">
                  <a:lumMod val="50000"/>
                </a:schemeClr>
              </a:solidFill>
              <a:latin typeface="Calibri" panose="020F0502020204030204" pitchFamily="34" charset="0"/>
              <a:cs typeface="Calibri" panose="020F0502020204030204" pitchFamily="34" charset="0"/>
            </a:endParaRPr>
          </a:p>
        </p:txBody>
      </p:sp>
      <p:sp>
        <p:nvSpPr>
          <p:cNvPr id="61" name="Slide Number Placeholder 4">
            <a:extLst>
              <a:ext uri="{FF2B5EF4-FFF2-40B4-BE49-F238E27FC236}">
                <a16:creationId xmlns:a16="http://schemas.microsoft.com/office/drawing/2014/main" id="{C1B95E0B-771E-4429-A859-AB8B5CBDA0F2}"/>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a:t>
            </a:fld>
            <a:endParaRPr lang="en-US" dirty="0"/>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57"/>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fade">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59" grpId="0"/>
      <p:bldP spid="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F0DE0BFA-4F72-4ECA-86E0-3FFFD539B331}"/>
              </a:ext>
            </a:extLst>
          </p:cNvPr>
          <p:cNvSpPr/>
          <p:nvPr/>
        </p:nvSpPr>
        <p:spPr>
          <a:xfrm>
            <a:off x="11072627" y="126587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a:extLst>
              <a:ext uri="{FF2B5EF4-FFF2-40B4-BE49-F238E27FC236}">
                <a16:creationId xmlns:a16="http://schemas.microsoft.com/office/drawing/2014/main" id="{E18635F8-8617-4B3C-BD5B-FA579F41F30E}"/>
              </a:ext>
            </a:extLst>
          </p:cNvPr>
          <p:cNvSpPr/>
          <p:nvPr/>
        </p:nvSpPr>
        <p:spPr>
          <a:xfrm>
            <a:off x="11026177" y="1206671"/>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7E9959B2-2CBD-402E-B5DD-9B1D109C00F0}"/>
              </a:ext>
            </a:extLst>
          </p:cNvPr>
          <p:cNvSpPr/>
          <p:nvPr/>
        </p:nvSpPr>
        <p:spPr>
          <a:xfrm>
            <a:off x="7867478" y="391261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BB8A82EB-CFD6-445F-8EFC-3FF77AB53439}"/>
              </a:ext>
            </a:extLst>
          </p:cNvPr>
          <p:cNvSpPr/>
          <p:nvPr/>
        </p:nvSpPr>
        <p:spPr>
          <a:xfrm>
            <a:off x="7784211" y="3858258"/>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EAC86BE0-9702-4EEF-B7C0-BDC9E848B25B}"/>
              </a:ext>
            </a:extLst>
          </p:cNvPr>
          <p:cNvSpPr/>
          <p:nvPr/>
        </p:nvSpPr>
        <p:spPr>
          <a:xfrm>
            <a:off x="7539947" y="304379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5EE42D3C-16B6-4C2E-B276-28FC9007E84E}"/>
              </a:ext>
            </a:extLst>
          </p:cNvPr>
          <p:cNvSpPr/>
          <p:nvPr/>
        </p:nvSpPr>
        <p:spPr>
          <a:xfrm>
            <a:off x="7437501" y="2949033"/>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BC637E7-D5D2-43FA-B500-FBF8E9289FCB}"/>
              </a:ext>
            </a:extLst>
          </p:cNvPr>
          <p:cNvSpPr/>
          <p:nvPr/>
        </p:nvSpPr>
        <p:spPr>
          <a:xfrm>
            <a:off x="4405212" y="515511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31D4E3E-9F91-487B-B26E-5AFFACEAC571}"/>
              </a:ext>
            </a:extLst>
          </p:cNvPr>
          <p:cNvSpPr/>
          <p:nvPr/>
        </p:nvSpPr>
        <p:spPr>
          <a:xfrm>
            <a:off x="4290380" y="507410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0BDDA09E-21AD-4F05-A755-078F0A9E3C55}"/>
              </a:ext>
            </a:extLst>
          </p:cNvPr>
          <p:cNvSpPr/>
          <p:nvPr/>
        </p:nvSpPr>
        <p:spPr>
          <a:xfrm>
            <a:off x="3143625" y="301623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4540681-8612-421F-8DCB-5AA56D289CFA}"/>
              </a:ext>
            </a:extLst>
          </p:cNvPr>
          <p:cNvSpPr/>
          <p:nvPr/>
        </p:nvSpPr>
        <p:spPr>
          <a:xfrm>
            <a:off x="3049354" y="295837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CBE5D11B-593C-40EB-A025-61A55F43AFCD}"/>
              </a:ext>
            </a:extLst>
          </p:cNvPr>
          <p:cNvSpPr/>
          <p:nvPr/>
        </p:nvSpPr>
        <p:spPr>
          <a:xfrm>
            <a:off x="2045652" y="16704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814556ED-D265-4F3C-AD19-29B48D8FFE25}"/>
              </a:ext>
            </a:extLst>
          </p:cNvPr>
          <p:cNvSpPr/>
          <p:nvPr/>
        </p:nvSpPr>
        <p:spPr>
          <a:xfrm>
            <a:off x="1938366" y="15973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41BC5259-CAE3-4DB1-A4CD-A0A6D70A348E}"/>
              </a:ext>
            </a:extLst>
          </p:cNvPr>
          <p:cNvSpPr txBox="1"/>
          <p:nvPr/>
        </p:nvSpPr>
        <p:spPr>
          <a:xfrm>
            <a:off x="841230" y="1109658"/>
            <a:ext cx="3812400" cy="1713600"/>
          </a:xfrm>
          <a:prstGeom prst="rect">
            <a:avLst/>
          </a:prstGeom>
          <a:gradFill flip="none" rotWithShape="1">
            <a:gsLst>
              <a:gs pos="0">
                <a:srgbClr val="F7F7F7">
                  <a:shade val="30000"/>
                  <a:satMod val="115000"/>
                </a:srgbClr>
              </a:gs>
              <a:gs pos="50000">
                <a:srgbClr val="F7F7F7">
                  <a:shade val="67500"/>
                  <a:satMod val="115000"/>
                </a:srgbClr>
              </a:gs>
              <a:gs pos="100000">
                <a:srgbClr val="F7F7F7">
                  <a:shade val="100000"/>
                  <a:satMod val="115000"/>
                </a:srgbClr>
              </a:gs>
            </a:gsLst>
            <a:lin ang="5400000" scaled="1"/>
            <a:tileRect/>
          </a:gradFill>
        </p:spPr>
        <p:txBody>
          <a:bodyPr wrap="square" rtlCol="0">
            <a:spAutoFit/>
          </a:bodyPr>
          <a:lstStyle/>
          <a:p>
            <a:pPr algn="just"/>
            <a:r>
              <a:rPr lang="en-US" sz="1600">
                <a:latin typeface="Calibri" panose="020F0502020204030204" pitchFamily="34" charset="0"/>
                <a:cs typeface="Calibri" panose="020F0502020204030204" pitchFamily="34" charset="0"/>
              </a:rPr>
              <a:t>This animation will demonstrate the use of GSKY through </a:t>
            </a:r>
            <a:r>
              <a:rPr lang="en-US" sz="1600" b="1">
                <a:solidFill>
                  <a:schemeClr val="accent5">
                    <a:lumMod val="50000"/>
                  </a:schemeClr>
                </a:solidFill>
                <a:highlight>
                  <a:srgbClr val="C0C0C0"/>
                </a:highlight>
                <a:latin typeface="Calibri" panose="020F0502020204030204" pitchFamily="34" charset="0"/>
                <a:cs typeface="Calibri" panose="020F0502020204030204" pitchFamily="34" charset="0"/>
                <a:hlinkClick r:id="rId3"/>
              </a:rPr>
              <a:t>TerriaMap</a:t>
            </a:r>
            <a:r>
              <a:rPr lang="en-US" sz="1600">
                <a:latin typeface="Calibri" panose="020F0502020204030204" pitchFamily="34" charset="0"/>
                <a:cs typeface="Calibri" panose="020F0502020204030204" pitchFamily="34" charset="0"/>
              </a:rPr>
              <a:t>, using the GEOGLAM data. There are more layers than those shown here, but not all may have displayable data. In some cases you will have to zoom in to see any overlaid data.</a:t>
            </a:r>
          </a:p>
          <a:p>
            <a:pPr algn="just"/>
            <a:endParaRPr lang="en-US" sz="16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5C1A9DE-D346-462A-A0F1-24EB335E5994}"/>
              </a:ext>
            </a:extLst>
          </p:cNvPr>
          <p:cNvPicPr>
            <a:picLocks noChangeAspect="1"/>
          </p:cNvPicPr>
          <p:nvPr/>
        </p:nvPicPr>
        <p:blipFill>
          <a:blip r:embed="rId4"/>
          <a:stretch>
            <a:fillRect/>
          </a:stretch>
        </p:blipFill>
        <p:spPr>
          <a:xfrm>
            <a:off x="841230" y="1109658"/>
            <a:ext cx="3813897" cy="1714504"/>
          </a:xfrm>
          <a:prstGeom prst="rect">
            <a:avLst/>
          </a:prstGeom>
          <a:ln w="3175">
            <a:solidFill>
              <a:schemeClr val="tx1"/>
            </a:solidFill>
          </a:ln>
        </p:spPr>
      </p:pic>
      <p:sp>
        <p:nvSpPr>
          <p:cNvPr id="9" name="Rectangle: Rounded Corners 8">
            <a:extLst>
              <a:ext uri="{FF2B5EF4-FFF2-40B4-BE49-F238E27FC236}">
                <a16:creationId xmlns:a16="http://schemas.microsoft.com/office/drawing/2014/main" id="{30F4F82A-AD75-488B-8EF3-D078FA88D836}"/>
              </a:ext>
            </a:extLst>
          </p:cNvPr>
          <p:cNvSpPr/>
          <p:nvPr/>
        </p:nvSpPr>
        <p:spPr>
          <a:xfrm>
            <a:off x="1097552" y="1641291"/>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49" name="3D Model 48" descr="Jellyfish">
                <a:extLst>
                  <a:ext uri="{FF2B5EF4-FFF2-40B4-BE49-F238E27FC236}">
                    <a16:creationId xmlns:a16="http://schemas.microsoft.com/office/drawing/2014/main" id="{EA07CA8F-84A5-464D-BC3C-10BDF202706A}"/>
                  </a:ext>
                </a:extLst>
              </p:cNvPr>
              <p:cNvGraphicFramePr>
                <a:graphicFrameLocks noChangeAspect="1"/>
              </p:cNvGraphicFramePr>
              <p:nvPr>
                <p:extLst>
                  <p:ext uri="{D42A27DB-BD31-4B8C-83A1-F6EECF244321}">
                    <p14:modId xmlns:p14="http://schemas.microsoft.com/office/powerpoint/2010/main" val="690868314"/>
                  </p:ext>
                </p:extLst>
              </p:nvPr>
            </p:nvGraphicFramePr>
            <p:xfrm>
              <a:off x="4477191" y="967779"/>
              <a:ext cx="1051408" cy="2318860"/>
            </p:xfrm>
            <a:graphic>
              <a:graphicData uri="http://schemas.microsoft.com/office/drawing/2017/model3d">
                <am3d:model3d r:embed="rId5">
                  <am3d:spPr>
                    <a:xfrm>
                      <a:off x="0" y="0"/>
                      <a:ext cx="1051408" cy="2318860"/>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6"/>
                  <am3d:raster rName="Office3DRenderer" rVer="16.0.8326">
                    <am3d:blip r:embed="rId7"/>
                  </am3d:raster>
                  <am3d:objViewport viewportSz="2586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Model 48" descr="Jellyfish">
                <a:extLst>
                  <a:ext uri="{FF2B5EF4-FFF2-40B4-BE49-F238E27FC236}">
                    <a16:creationId xmlns:a16="http://schemas.microsoft.com/office/drawing/2014/main" id="{EA07CA8F-84A5-464D-BC3C-10BDF202706A}"/>
                  </a:ext>
                </a:extLst>
              </p:cNvPr>
              <p:cNvPicPr>
                <a:picLocks noGrp="1" noRot="1" noChangeAspect="1" noMove="1" noResize="1" noEditPoints="1" noAdjustHandles="1" noChangeArrowheads="1" noChangeShapeType="1" noCrop="1"/>
              </p:cNvPicPr>
              <p:nvPr/>
            </p:nvPicPr>
            <p:blipFill>
              <a:blip r:embed="rId8"/>
              <a:stretch>
                <a:fillRect/>
              </a:stretch>
            </p:blipFill>
            <p:spPr>
              <a:xfrm>
                <a:off x="4477191" y="967779"/>
                <a:ext cx="1051408" cy="2318860"/>
              </a:xfrm>
              <a:prstGeom prst="rect">
                <a:avLst/>
              </a:prstGeom>
            </p:spPr>
          </p:pic>
        </mc:Fallback>
      </mc:AlternateContent>
      <p:sp>
        <p:nvSpPr>
          <p:cNvPr id="42" name="Oval 41">
            <a:extLst>
              <a:ext uri="{FF2B5EF4-FFF2-40B4-BE49-F238E27FC236}">
                <a16:creationId xmlns:a16="http://schemas.microsoft.com/office/drawing/2014/main" id="{F0FCB9A1-3C4C-4A56-AEBD-02B74BF017FF}"/>
              </a:ext>
            </a:extLst>
          </p:cNvPr>
          <p:cNvSpPr/>
          <p:nvPr/>
        </p:nvSpPr>
        <p:spPr>
          <a:xfrm>
            <a:off x="-6086204" y="3757531"/>
            <a:ext cx="140147" cy="14014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417794CA-B38A-4F2A-B43B-2CA4DAE4119C}"/>
              </a:ext>
            </a:extLst>
          </p:cNvPr>
          <p:cNvSpPr txBox="1"/>
          <p:nvPr/>
        </p:nvSpPr>
        <p:spPr>
          <a:xfrm>
            <a:off x="2030845" y="182880"/>
            <a:ext cx="6742706"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User Guide</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C15A9797-E994-4246-AF54-D87FE45BD8B9}"/>
              </a:ext>
            </a:extLst>
          </p:cNvPr>
          <p:cNvSpPr txBox="1"/>
          <p:nvPr/>
        </p:nvSpPr>
        <p:spPr>
          <a:xfrm>
            <a:off x="841230" y="5657719"/>
            <a:ext cx="3812400"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 Click: Add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276D1FC-6024-4DDD-9D4F-80F440F59F53}"/>
              </a:ext>
            </a:extLst>
          </p:cNvPr>
          <p:cNvSpPr txBox="1"/>
          <p:nvPr/>
        </p:nvSpPr>
        <p:spPr>
          <a:xfrm>
            <a:off x="841230" y="5871459"/>
            <a:ext cx="3812400" cy="261610"/>
          </a:xfrm>
          <a:prstGeom prst="rect">
            <a:avLst/>
          </a:prstGeom>
          <a:noFill/>
        </p:spPr>
        <p:txBody>
          <a:bodyPr wrap="square" rtlCol="0">
            <a:spAutoFit/>
          </a:bodyPr>
          <a:lstStyle>
            <a:defPPr>
              <a:defRPr lang="en-US"/>
            </a:defPPr>
            <a:lvl1pPr>
              <a:defRPr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b="1"/>
              <a:t>2. Click: My data</a:t>
            </a:r>
            <a:endParaRPr lang="en-AU" b="1"/>
          </a:p>
        </p:txBody>
      </p:sp>
      <p:sp>
        <p:nvSpPr>
          <p:cNvPr id="30" name="TextBox 29">
            <a:extLst>
              <a:ext uri="{FF2B5EF4-FFF2-40B4-BE49-F238E27FC236}">
                <a16:creationId xmlns:a16="http://schemas.microsoft.com/office/drawing/2014/main" id="{1454FAFA-EA78-4A9A-92D9-FF3FF4A5261A}"/>
              </a:ext>
            </a:extLst>
          </p:cNvPr>
          <p:cNvSpPr txBox="1"/>
          <p:nvPr/>
        </p:nvSpPr>
        <p:spPr>
          <a:xfrm>
            <a:off x="841230" y="6077384"/>
            <a:ext cx="2909888"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Click: Add Web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C6F15B1-220E-4807-A09E-E56BD79447B6}"/>
              </a:ext>
            </a:extLst>
          </p:cNvPr>
          <p:cNvSpPr txBox="1"/>
          <p:nvPr/>
        </p:nvSpPr>
        <p:spPr>
          <a:xfrm>
            <a:off x="841230" y="6298940"/>
            <a:ext cx="3812400"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 Enter: Address of GSKY server; Click: Add</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080199-D5E0-467F-B336-8735E6C50C09}"/>
              </a:ext>
            </a:extLst>
          </p:cNvPr>
          <p:cNvSpPr txBox="1"/>
          <p:nvPr/>
        </p:nvSpPr>
        <p:spPr>
          <a:xfrm>
            <a:off x="4741227" y="5604750"/>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5. Click: A layer name</a:t>
            </a:r>
            <a:endParaRPr lang="en-AU"/>
          </a:p>
        </p:txBody>
      </p:sp>
      <p:sp>
        <p:nvSpPr>
          <p:cNvPr id="33" name="TextBox 32">
            <a:extLst>
              <a:ext uri="{FF2B5EF4-FFF2-40B4-BE49-F238E27FC236}">
                <a16:creationId xmlns:a16="http://schemas.microsoft.com/office/drawing/2014/main" id="{736D1F76-C70C-4758-8C10-3D73F648EFE9}"/>
              </a:ext>
            </a:extLst>
          </p:cNvPr>
          <p:cNvSpPr txBox="1"/>
          <p:nvPr/>
        </p:nvSpPr>
        <p:spPr>
          <a:xfrm>
            <a:off x="4741227" y="5811574"/>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6. Click: Add to the map</a:t>
            </a:r>
            <a:endParaRPr lang="en-AU"/>
          </a:p>
        </p:txBody>
      </p:sp>
      <p:sp>
        <p:nvSpPr>
          <p:cNvPr id="34" name="TextBox 33">
            <a:extLst>
              <a:ext uri="{FF2B5EF4-FFF2-40B4-BE49-F238E27FC236}">
                <a16:creationId xmlns:a16="http://schemas.microsoft.com/office/drawing/2014/main" id="{20DD992F-BC64-4B5C-A36F-4150CD612017}"/>
              </a:ext>
            </a:extLst>
          </p:cNvPr>
          <p:cNvSpPr txBox="1"/>
          <p:nvPr/>
        </p:nvSpPr>
        <p:spPr>
          <a:xfrm>
            <a:off x="4741227" y="6018398"/>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7. Zoom: Use the mouse wheel</a:t>
            </a:r>
            <a:endParaRPr lang="en-AU"/>
          </a:p>
        </p:txBody>
      </p:sp>
      <p:sp>
        <p:nvSpPr>
          <p:cNvPr id="35" name="TextBox 34">
            <a:extLst>
              <a:ext uri="{FF2B5EF4-FFF2-40B4-BE49-F238E27FC236}">
                <a16:creationId xmlns:a16="http://schemas.microsoft.com/office/drawing/2014/main" id="{F9ECBAFC-959D-44C5-A55E-ACEFA6C9E513}"/>
              </a:ext>
            </a:extLst>
          </p:cNvPr>
          <p:cNvSpPr txBox="1"/>
          <p:nvPr/>
        </p:nvSpPr>
        <p:spPr>
          <a:xfrm>
            <a:off x="4741227" y="6225222"/>
            <a:ext cx="2909888"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 Click: On any pixel on the map</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F5DD0DD3-AD30-45B7-8D9F-33EF7B174389}"/>
              </a:ext>
            </a:extLst>
          </p:cNvPr>
          <p:cNvSpPr/>
          <p:nvPr/>
        </p:nvSpPr>
        <p:spPr>
          <a:xfrm>
            <a:off x="4720579" y="5118073"/>
            <a:ext cx="3324225" cy="334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solidFill>
                  <a:schemeClr val="accent4">
                    <a:lumMod val="40000"/>
                    <a:lumOff val="60000"/>
                  </a:schemeClr>
                </a:solidFill>
                <a:effectLst>
                  <a:reflection blurRad="6350" stA="53000" endA="300" endPos="35500" dir="5400000" sy="-90000" algn="bl" rotWithShape="0"/>
                </a:effectLst>
              </a:rPr>
              <a:t>End of the Presentation</a:t>
            </a:r>
            <a:endParaRPr lang="en-AU" sz="2000" b="1">
              <a:ln w="0"/>
              <a:solidFill>
                <a:schemeClr val="accent4">
                  <a:lumMod val="40000"/>
                  <a:lumOff val="60000"/>
                </a:schemeClr>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08CE3B3A-6262-4C9A-8290-41DB732912C0}"/>
              </a:ext>
            </a:extLst>
          </p:cNvPr>
          <p:cNvSpPr/>
          <p:nvPr/>
        </p:nvSpPr>
        <p:spPr>
          <a:xfrm>
            <a:off x="274410" y="4345563"/>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124881FC-FC62-4C45-9246-6292736C51CF}"/>
              </a:ext>
            </a:extLst>
          </p:cNvPr>
          <p:cNvPicPr>
            <a:picLocks noChangeAspect="1"/>
          </p:cNvPicPr>
          <p:nvPr/>
        </p:nvPicPr>
        <p:blipFill>
          <a:blip r:embed="rId9"/>
          <a:stretch>
            <a:fillRect/>
          </a:stretch>
        </p:blipFill>
        <p:spPr>
          <a:xfrm>
            <a:off x="8458588" y="3347961"/>
            <a:ext cx="3152775" cy="2286000"/>
          </a:xfrm>
          <a:prstGeom prst="rect">
            <a:avLst/>
          </a:prstGeom>
        </p:spPr>
      </p:pic>
      <p:pic>
        <p:nvPicPr>
          <p:cNvPr id="25" name="Picture 24">
            <a:extLst>
              <a:ext uri="{FF2B5EF4-FFF2-40B4-BE49-F238E27FC236}">
                <a16:creationId xmlns:a16="http://schemas.microsoft.com/office/drawing/2014/main" id="{CC1D0357-1495-4CD1-964D-40FF982E303B}"/>
              </a:ext>
            </a:extLst>
          </p:cNvPr>
          <p:cNvPicPr>
            <a:picLocks noChangeAspect="1"/>
          </p:cNvPicPr>
          <p:nvPr/>
        </p:nvPicPr>
        <p:blipFill>
          <a:blip r:embed="rId10"/>
          <a:stretch>
            <a:fillRect/>
          </a:stretch>
        </p:blipFill>
        <p:spPr>
          <a:xfrm>
            <a:off x="8054104" y="3336876"/>
            <a:ext cx="3952273" cy="3431367"/>
          </a:xfrm>
          <a:prstGeom prst="rect">
            <a:avLst/>
          </a:prstGeom>
        </p:spPr>
      </p:pic>
      <p:grpSp>
        <p:nvGrpSpPr>
          <p:cNvPr id="6" name="Group 5">
            <a:extLst>
              <a:ext uri="{FF2B5EF4-FFF2-40B4-BE49-F238E27FC236}">
                <a16:creationId xmlns:a16="http://schemas.microsoft.com/office/drawing/2014/main" id="{46C72B98-7C72-4748-8052-A987301BB302}"/>
              </a:ext>
            </a:extLst>
          </p:cNvPr>
          <p:cNvGrpSpPr/>
          <p:nvPr/>
        </p:nvGrpSpPr>
        <p:grpSpPr>
          <a:xfrm>
            <a:off x="8157344" y="3340639"/>
            <a:ext cx="3744606" cy="2541302"/>
            <a:chOff x="8172984" y="3340636"/>
            <a:chExt cx="3744606" cy="2541302"/>
          </a:xfrm>
        </p:grpSpPr>
        <p:pic>
          <p:nvPicPr>
            <p:cNvPr id="2" name="Picture 1">
              <a:extLst>
                <a:ext uri="{FF2B5EF4-FFF2-40B4-BE49-F238E27FC236}">
                  <a16:creationId xmlns:a16="http://schemas.microsoft.com/office/drawing/2014/main" id="{48CED482-5CA3-42CB-B16C-E99FEA5E8E8E}"/>
                </a:ext>
              </a:extLst>
            </p:cNvPr>
            <p:cNvPicPr>
              <a:picLocks noChangeAspect="1"/>
            </p:cNvPicPr>
            <p:nvPr/>
          </p:nvPicPr>
          <p:blipFill>
            <a:blip r:embed="rId11"/>
            <a:stretch>
              <a:fillRect/>
            </a:stretch>
          </p:blipFill>
          <p:spPr>
            <a:xfrm>
              <a:off x="8172984" y="5396163"/>
              <a:ext cx="533400" cy="485775"/>
            </a:xfrm>
            <a:prstGeom prst="rect">
              <a:avLst/>
            </a:prstGeom>
          </p:spPr>
        </p:pic>
        <p:pic>
          <p:nvPicPr>
            <p:cNvPr id="3" name="Picture 2">
              <a:extLst>
                <a:ext uri="{FF2B5EF4-FFF2-40B4-BE49-F238E27FC236}">
                  <a16:creationId xmlns:a16="http://schemas.microsoft.com/office/drawing/2014/main" id="{F6042B4F-BA89-40AB-9D3B-C52C43C59291}"/>
                </a:ext>
              </a:extLst>
            </p:cNvPr>
            <p:cNvPicPr>
              <a:picLocks noChangeAspect="1"/>
            </p:cNvPicPr>
            <p:nvPr/>
          </p:nvPicPr>
          <p:blipFill>
            <a:blip r:embed="rId12"/>
            <a:stretch>
              <a:fillRect/>
            </a:stretch>
          </p:blipFill>
          <p:spPr>
            <a:xfrm>
              <a:off x="10030240" y="3340636"/>
              <a:ext cx="1887350" cy="1623999"/>
            </a:xfrm>
            <a:prstGeom prst="rect">
              <a:avLst/>
            </a:prstGeom>
          </p:spPr>
        </p:pic>
      </p:grpSp>
      <p:pic>
        <p:nvPicPr>
          <p:cNvPr id="12" name="Picture 11">
            <a:extLst>
              <a:ext uri="{FF2B5EF4-FFF2-40B4-BE49-F238E27FC236}">
                <a16:creationId xmlns:a16="http://schemas.microsoft.com/office/drawing/2014/main" id="{B06BD156-878F-4599-AD08-E98E8EC9AB74}"/>
              </a:ext>
            </a:extLst>
          </p:cNvPr>
          <p:cNvPicPr>
            <a:picLocks noChangeAspect="1"/>
          </p:cNvPicPr>
          <p:nvPr/>
        </p:nvPicPr>
        <p:blipFill>
          <a:blip r:embed="rId13"/>
          <a:stretch>
            <a:fillRect/>
          </a:stretch>
        </p:blipFill>
        <p:spPr>
          <a:xfrm>
            <a:off x="841230" y="2860302"/>
            <a:ext cx="3812400" cy="1672788"/>
          </a:xfrm>
          <a:prstGeom prst="rect">
            <a:avLst/>
          </a:prstGeom>
          <a:ln w="3175">
            <a:solidFill>
              <a:schemeClr val="tx1"/>
            </a:solidFill>
          </a:ln>
        </p:spPr>
      </p:pic>
      <p:sp>
        <p:nvSpPr>
          <p:cNvPr id="13" name="Rectangle: Rounded Corners 12">
            <a:extLst>
              <a:ext uri="{FF2B5EF4-FFF2-40B4-BE49-F238E27FC236}">
                <a16:creationId xmlns:a16="http://schemas.microsoft.com/office/drawing/2014/main" id="{4E79F411-35AC-40F0-ADAD-38D3E3F0DEFF}"/>
              </a:ext>
            </a:extLst>
          </p:cNvPr>
          <p:cNvSpPr/>
          <p:nvPr/>
        </p:nvSpPr>
        <p:spPr>
          <a:xfrm>
            <a:off x="2014475" y="2987122"/>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71467B5-11D5-4AC5-B138-B71AC4648EA4}"/>
              </a:ext>
            </a:extLst>
          </p:cNvPr>
          <p:cNvPicPr>
            <a:picLocks noChangeAspect="1"/>
          </p:cNvPicPr>
          <p:nvPr/>
        </p:nvPicPr>
        <p:blipFill>
          <a:blip r:embed="rId14"/>
          <a:stretch>
            <a:fillRect/>
          </a:stretch>
        </p:blipFill>
        <p:spPr>
          <a:xfrm>
            <a:off x="841230" y="4535594"/>
            <a:ext cx="3812400" cy="1067107"/>
          </a:xfrm>
          <a:prstGeom prst="rect">
            <a:avLst/>
          </a:prstGeom>
          <a:ln w="3175">
            <a:solidFill>
              <a:schemeClr val="tx1"/>
            </a:solidFill>
          </a:ln>
        </p:spPr>
      </p:pic>
      <p:sp>
        <p:nvSpPr>
          <p:cNvPr id="15" name="Rectangle: Rounded Corners 14">
            <a:extLst>
              <a:ext uri="{FF2B5EF4-FFF2-40B4-BE49-F238E27FC236}">
                <a16:creationId xmlns:a16="http://schemas.microsoft.com/office/drawing/2014/main" id="{633C0C93-4F3D-4215-976E-DB25659BFC91}"/>
              </a:ext>
            </a:extLst>
          </p:cNvPr>
          <p:cNvSpPr/>
          <p:nvPr/>
        </p:nvSpPr>
        <p:spPr>
          <a:xfrm>
            <a:off x="2908829" y="5253878"/>
            <a:ext cx="1388113"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97713B1-D880-4E57-B65E-932642296DFA}"/>
              </a:ext>
            </a:extLst>
          </p:cNvPr>
          <p:cNvPicPr>
            <a:picLocks noChangeAspect="1"/>
          </p:cNvPicPr>
          <p:nvPr/>
        </p:nvPicPr>
        <p:blipFill>
          <a:blip r:embed="rId15"/>
          <a:stretch>
            <a:fillRect/>
          </a:stretch>
        </p:blipFill>
        <p:spPr>
          <a:xfrm>
            <a:off x="4722499" y="1109659"/>
            <a:ext cx="3324225" cy="2238375"/>
          </a:xfrm>
          <a:prstGeom prst="rect">
            <a:avLst/>
          </a:prstGeom>
          <a:ln w="3175">
            <a:solidFill>
              <a:schemeClr val="tx1"/>
            </a:solidFill>
          </a:ln>
        </p:spPr>
      </p:pic>
      <p:sp>
        <p:nvSpPr>
          <p:cNvPr id="46" name="Rectangle: Rounded Corners 45">
            <a:extLst>
              <a:ext uri="{FF2B5EF4-FFF2-40B4-BE49-F238E27FC236}">
                <a16:creationId xmlns:a16="http://schemas.microsoft.com/office/drawing/2014/main" id="{1633BDA2-1AB7-47F5-8988-ED6BABD7756F}"/>
              </a:ext>
            </a:extLst>
          </p:cNvPr>
          <p:cNvSpPr/>
          <p:nvPr/>
        </p:nvSpPr>
        <p:spPr>
          <a:xfrm>
            <a:off x="7424909" y="2953087"/>
            <a:ext cx="467181" cy="24003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46436101-5292-4356-844A-E4CF9BD40BEC}"/>
              </a:ext>
            </a:extLst>
          </p:cNvPr>
          <p:cNvSpPr/>
          <p:nvPr/>
        </p:nvSpPr>
        <p:spPr>
          <a:xfrm>
            <a:off x="4850806" y="2977850"/>
            <a:ext cx="2459127"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http://130.56.242.15/ows/geoglam</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74DC1143-CAE4-4C42-B7FB-D5BDC56C448B}"/>
              </a:ext>
            </a:extLst>
          </p:cNvPr>
          <p:cNvPicPr>
            <a:picLocks noChangeAspect="1"/>
          </p:cNvPicPr>
          <p:nvPr/>
        </p:nvPicPr>
        <p:blipFill>
          <a:blip r:embed="rId16"/>
          <a:stretch>
            <a:fillRect/>
          </a:stretch>
        </p:blipFill>
        <p:spPr>
          <a:xfrm>
            <a:off x="4720579" y="3356266"/>
            <a:ext cx="3324225" cy="1693191"/>
          </a:xfrm>
          <a:prstGeom prst="rect">
            <a:avLst/>
          </a:prstGeom>
          <a:ln w="3175">
            <a:solidFill>
              <a:schemeClr val="tx1"/>
            </a:solidFill>
          </a:ln>
        </p:spPr>
      </p:pic>
      <p:sp>
        <p:nvSpPr>
          <p:cNvPr id="39" name="Rectangle: Rounded Corners 38">
            <a:extLst>
              <a:ext uri="{FF2B5EF4-FFF2-40B4-BE49-F238E27FC236}">
                <a16:creationId xmlns:a16="http://schemas.microsoft.com/office/drawing/2014/main" id="{59438ADC-1A97-4424-B1C9-25823EDE1905}"/>
              </a:ext>
            </a:extLst>
          </p:cNvPr>
          <p:cNvSpPr/>
          <p:nvPr/>
        </p:nvSpPr>
        <p:spPr>
          <a:xfrm>
            <a:off x="5139574" y="3884018"/>
            <a:ext cx="2705040"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D4E9AE46-D840-4B56-8735-0BD512B51EBE}"/>
              </a:ext>
            </a:extLst>
          </p:cNvPr>
          <p:cNvPicPr>
            <a:picLocks noChangeAspect="1"/>
          </p:cNvPicPr>
          <p:nvPr/>
        </p:nvPicPr>
        <p:blipFill>
          <a:blip r:embed="rId17"/>
          <a:stretch>
            <a:fillRect/>
          </a:stretch>
        </p:blipFill>
        <p:spPr>
          <a:xfrm>
            <a:off x="8054104" y="1109659"/>
            <a:ext cx="3936023" cy="2222138"/>
          </a:xfrm>
          <a:prstGeom prst="rect">
            <a:avLst/>
          </a:prstGeom>
          <a:ln w="3175">
            <a:solidFill>
              <a:schemeClr val="tx1"/>
            </a:solidFill>
          </a:ln>
        </p:spPr>
      </p:pic>
      <p:sp>
        <p:nvSpPr>
          <p:cNvPr id="48" name="Rectangle: Rounded Corners 47">
            <a:extLst>
              <a:ext uri="{FF2B5EF4-FFF2-40B4-BE49-F238E27FC236}">
                <a16:creationId xmlns:a16="http://schemas.microsoft.com/office/drawing/2014/main" id="{463E5CA6-7F6D-41DF-9FA9-8D5F7A823970}"/>
              </a:ext>
            </a:extLst>
          </p:cNvPr>
          <p:cNvSpPr/>
          <p:nvPr/>
        </p:nvSpPr>
        <p:spPr>
          <a:xfrm>
            <a:off x="10600529" y="1198544"/>
            <a:ext cx="1388113" cy="290436"/>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3" name="Slide Number Placeholder 4">
            <a:extLst>
              <a:ext uri="{FF2B5EF4-FFF2-40B4-BE49-F238E27FC236}">
                <a16:creationId xmlns:a16="http://schemas.microsoft.com/office/drawing/2014/main" id="{021E1E2A-E265-44E6-8034-69DB64836DF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3</a:t>
            </a:fld>
            <a:endParaRPr lang="en-US" dirty="0"/>
          </a:p>
        </p:txBody>
      </p:sp>
    </p:spTree>
    <p:custDataLst>
      <p:tags r:id="rId1"/>
    </p:custDataLst>
    <p:extLst>
      <p:ext uri="{BB962C8B-B14F-4D97-AF65-F5344CB8AC3E}">
        <p14:creationId xmlns:p14="http://schemas.microsoft.com/office/powerpoint/2010/main" val="287871666"/>
      </p:ext>
    </p:extLst>
  </p:cSld>
  <p:clrMapOvr>
    <a:masterClrMapping/>
  </p:clrMapOvr>
  <mc:AlternateContent xmlns:mc="http://schemas.openxmlformats.org/markup-compatibility/2006" xmlns:p14="http://schemas.microsoft.com/office/powerpoint/2010/main">
    <mc:Choice Requires="p14">
      <p:transition spd="slow" p14:dur="2000" advTm="147258"/>
    </mc:Choice>
    <mc:Fallback xmlns="">
      <p:transition spd="slow" advTm="1472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anim calcmode="lin" valueType="num">
                                      <p:cBhvr>
                                        <p:cTn id="23" dur="2000" fill="hold"/>
                                        <p:tgtEl>
                                          <p:spTgt spid="9"/>
                                        </p:tgtEl>
                                        <p:attrNameLst>
                                          <p:attrName>ppt_w</p:attrName>
                                        </p:attrNameLst>
                                      </p:cBhvr>
                                      <p:tavLst>
                                        <p:tav tm="0" fmla="#ppt_w*sin(2.5*pi*$)">
                                          <p:val>
                                            <p:fltVal val="0"/>
                                          </p:val>
                                        </p:tav>
                                        <p:tav tm="100000">
                                          <p:val>
                                            <p:fltVal val="1"/>
                                          </p:val>
                                        </p:tav>
                                      </p:tavLst>
                                    </p:anim>
                                    <p:anim calcmode="lin" valueType="num">
                                      <p:cBhvr>
                                        <p:cTn id="24"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0 0 L 0 0.25 E" pathEditMode="relative" ptsTypes="">
                                      <p:cBhvr>
                                        <p:cTn id="28" dur="2000" fill="hold"/>
                                        <p:tgtEl>
                                          <p:spTgt spid="11"/>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0"/>
                                        <p:tgtEl>
                                          <p:spTgt spid="13"/>
                                        </p:tgtEl>
                                      </p:cBhvr>
                                    </p:animEffect>
                                    <p:anim calcmode="lin" valueType="num">
                                      <p:cBhvr>
                                        <p:cTn id="45" dur="2000" fill="hold"/>
                                        <p:tgtEl>
                                          <p:spTgt spid="13"/>
                                        </p:tgtEl>
                                        <p:attrNameLst>
                                          <p:attrName>ppt_w</p:attrName>
                                        </p:attrNameLst>
                                      </p:cBhvr>
                                      <p:tavLst>
                                        <p:tav tm="0" fmla="#ppt_w*sin(2.5*pi*$)">
                                          <p:val>
                                            <p:fltVal val="0"/>
                                          </p:val>
                                        </p:tav>
                                        <p:tav tm="100000">
                                          <p:val>
                                            <p:fltVal val="1"/>
                                          </p:val>
                                        </p:tav>
                                      </p:tavLst>
                                    </p:anim>
                                    <p:anim calcmode="lin" valueType="num">
                                      <p:cBhvr>
                                        <p:cTn id="4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0 0 L 0 0.25 E" pathEditMode="relative" ptsTypes="">
                                      <p:cBhvr>
                                        <p:cTn id="50" dur="2000" fill="hold"/>
                                        <p:tgtEl>
                                          <p:spTgt spid="16"/>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5"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000"/>
                                        <p:tgtEl>
                                          <p:spTgt spid="15"/>
                                        </p:tgtEl>
                                      </p:cBhvr>
                                    </p:animEffect>
                                    <p:anim calcmode="lin" valueType="num">
                                      <p:cBhvr>
                                        <p:cTn id="67" dur="2000" fill="hold"/>
                                        <p:tgtEl>
                                          <p:spTgt spid="15"/>
                                        </p:tgtEl>
                                        <p:attrNameLst>
                                          <p:attrName>ppt_w</p:attrName>
                                        </p:attrNameLst>
                                      </p:cBhvr>
                                      <p:tavLst>
                                        <p:tav tm="0" fmla="#ppt_w*sin(2.5*pi*$)">
                                          <p:val>
                                            <p:fltVal val="0"/>
                                          </p:val>
                                        </p:tav>
                                        <p:tav tm="100000">
                                          <p:val>
                                            <p:fltVal val="1"/>
                                          </p:val>
                                        </p:tav>
                                      </p:tavLst>
                                    </p:anim>
                                    <p:anim calcmode="lin" valueType="num">
                                      <p:cBhvr>
                                        <p:cTn id="6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50" presetClass="path" presetSubtype="0" accel="50000" decel="50000" fill="hold" grpId="0" nodeType="clickEffect">
                                  <p:stCondLst>
                                    <p:cond delay="0"/>
                                  </p:stCondLst>
                                  <p:childTnLst>
                                    <p:animMotion origin="layout" path="M 2.70833E-6 4.44444E-6 L 0.0181 4.44444E-6 C 0.02617 4.44444E-6 0.0362 -0.15371 0.0362 -0.27848 L 0.0362 -0.55695 " pathEditMode="relative" rAng="0" ptsTypes="AAAA">
                                      <p:cBhvr>
                                        <p:cTn id="72" dur="2000" fill="hold"/>
                                        <p:tgtEl>
                                          <p:spTgt spid="20"/>
                                        </p:tgtEl>
                                        <p:attrNameLst>
                                          <p:attrName>ppt_x</p:attrName>
                                          <p:attrName>ppt_y</p:attrName>
                                        </p:attrNameLst>
                                      </p:cBhvr>
                                      <p:rCtr x="1810" y="-27847"/>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2000"/>
                                        <p:tgtEl>
                                          <p:spTgt spid="19"/>
                                        </p:tgtEl>
                                      </p:cBhvr>
                                    </p:animEffect>
                                    <p:anim calcmode="lin" valueType="num">
                                      <p:cBhvr>
                                        <p:cTn id="89" dur="2000" fill="hold"/>
                                        <p:tgtEl>
                                          <p:spTgt spid="19"/>
                                        </p:tgtEl>
                                        <p:attrNameLst>
                                          <p:attrName>ppt_w</p:attrName>
                                        </p:attrNameLst>
                                      </p:cBhvr>
                                      <p:tavLst>
                                        <p:tav tm="0" fmla="#ppt_w*sin(2.5*pi*$)">
                                          <p:val>
                                            <p:fltVal val="0"/>
                                          </p:val>
                                        </p:tav>
                                        <p:tav tm="100000">
                                          <p:val>
                                            <p:fltVal val="1"/>
                                          </p:val>
                                        </p:tav>
                                      </p:tavLst>
                                    </p:anim>
                                    <p:anim calcmode="lin" valueType="num">
                                      <p:cBhvr>
                                        <p:cTn id="90"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2000"/>
                                        <p:tgtEl>
                                          <p:spTgt spid="46"/>
                                        </p:tgtEl>
                                      </p:cBhvr>
                                    </p:animEffect>
                                    <p:anim calcmode="lin" valueType="num">
                                      <p:cBhvr>
                                        <p:cTn id="96" dur="2000" fill="hold"/>
                                        <p:tgtEl>
                                          <p:spTgt spid="46"/>
                                        </p:tgtEl>
                                        <p:attrNameLst>
                                          <p:attrName>ppt_w</p:attrName>
                                        </p:attrNameLst>
                                      </p:cBhvr>
                                      <p:tavLst>
                                        <p:tav tm="0" fmla="#ppt_w*sin(2.5*pi*$)">
                                          <p:val>
                                            <p:fltVal val="0"/>
                                          </p:val>
                                        </p:tav>
                                        <p:tav tm="100000">
                                          <p:val>
                                            <p:fltVal val="1"/>
                                          </p:val>
                                        </p:tav>
                                      </p:tavLst>
                                    </p:anim>
                                    <p:anim calcmode="lin" valueType="num">
                                      <p:cBhvr>
                                        <p:cTn id="97"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0" nodeType="clickEffect">
                                  <p:stCondLst>
                                    <p:cond delay="0"/>
                                  </p:stCondLst>
                                  <p:childTnLst>
                                    <p:animMotion origin="layout" path="M 1.25E-6 4.81481E-6 L 1.25E-6 0.08518 " pathEditMode="relative" rAng="0" ptsTypes="AA">
                                      <p:cBhvr>
                                        <p:cTn id="101" dur="2000" fill="hold"/>
                                        <p:tgtEl>
                                          <p:spTgt spid="21"/>
                                        </p:tgtEl>
                                        <p:attrNameLst>
                                          <p:attrName>ppt_x</p:attrName>
                                          <p:attrName>ppt_y</p:attrName>
                                        </p:attrNameLst>
                                      </p:cBhvr>
                                      <p:rCtr x="0" y="425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5"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2000"/>
                                        <p:tgtEl>
                                          <p:spTgt spid="39"/>
                                        </p:tgtEl>
                                      </p:cBhvr>
                                    </p:animEffect>
                                    <p:anim calcmode="lin" valueType="num">
                                      <p:cBhvr>
                                        <p:cTn id="118" dur="2000" fill="hold"/>
                                        <p:tgtEl>
                                          <p:spTgt spid="39"/>
                                        </p:tgtEl>
                                        <p:attrNameLst>
                                          <p:attrName>ppt_w</p:attrName>
                                        </p:attrNameLst>
                                      </p:cBhvr>
                                      <p:tavLst>
                                        <p:tav tm="0" fmla="#ppt_w*sin(2.5*pi*$)">
                                          <p:val>
                                            <p:fltVal val="0"/>
                                          </p:val>
                                        </p:tav>
                                        <p:tav tm="100000">
                                          <p:val>
                                            <p:fltVal val="1"/>
                                          </p:val>
                                        </p:tav>
                                      </p:tavLst>
                                    </p:anim>
                                    <p:anim calcmode="lin" valueType="num">
                                      <p:cBhvr>
                                        <p:cTn id="11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50" presetClass="path" presetSubtype="0" accel="50000" decel="50000" fill="hold" grpId="0" nodeType="clickEffect">
                                  <p:stCondLst>
                                    <p:cond delay="0"/>
                                  </p:stCondLst>
                                  <p:childTnLst>
                                    <p:animMotion origin="layout" path="M -1.66667E-6 2.96296E-6 L 0.01914 2.96296E-6 C 0.02761 2.96296E-6 0.03828 -0.10463 0.03828 -0.18935 L 0.03828 -0.37871 " pathEditMode="relative" rAng="0" ptsTypes="AAAA">
                                      <p:cBhvr>
                                        <p:cTn id="123" dur="2000" fill="hold"/>
                                        <p:tgtEl>
                                          <p:spTgt spid="47"/>
                                        </p:tgtEl>
                                        <p:attrNameLst>
                                          <p:attrName>ppt_x</p:attrName>
                                          <p:attrName>ppt_y</p:attrName>
                                        </p:attrNameLst>
                                      </p:cBhvr>
                                      <p:rCtr x="1914" y="-18935"/>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5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fill="hold"/>
                                        <p:tgtEl>
                                          <p:spTgt spid="33"/>
                                        </p:tgtEl>
                                        <p:attrNameLst>
                                          <p:attrName>ppt_x</p:attrName>
                                        </p:attrNameLst>
                                      </p:cBhvr>
                                      <p:tavLst>
                                        <p:tav tm="0">
                                          <p:val>
                                            <p:strVal val="#ppt_x"/>
                                          </p:val>
                                        </p:tav>
                                        <p:tav tm="100000">
                                          <p:val>
                                            <p:strVal val="#ppt_x"/>
                                          </p:val>
                                        </p:tav>
                                      </p:tavLst>
                                    </p:anim>
                                    <p:anim calcmode="lin" valueType="num">
                                      <p:cBhvr additive="base">
                                        <p:cTn id="1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2000"/>
                                        <p:tgtEl>
                                          <p:spTgt spid="48"/>
                                        </p:tgtEl>
                                      </p:cBhvr>
                                    </p:animEffect>
                                    <p:anim calcmode="lin" valueType="num">
                                      <p:cBhvr>
                                        <p:cTn id="140" dur="2000" fill="hold"/>
                                        <p:tgtEl>
                                          <p:spTgt spid="48"/>
                                        </p:tgtEl>
                                        <p:attrNameLst>
                                          <p:attrName>ppt_w</p:attrName>
                                        </p:attrNameLst>
                                      </p:cBhvr>
                                      <p:tavLst>
                                        <p:tav tm="0" fmla="#ppt_w*sin(2.5*pi*$)">
                                          <p:val>
                                            <p:fltVal val="0"/>
                                          </p:val>
                                        </p:tav>
                                        <p:tav tm="100000">
                                          <p:val>
                                            <p:fltVal val="1"/>
                                          </p:val>
                                        </p:tav>
                                      </p:tavLst>
                                    </p:anim>
                                    <p:anim calcmode="lin" valueType="num">
                                      <p:cBhvr>
                                        <p:cTn id="141"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2.29167E-6 4.07407E-6 L -2.29167E-6 0.31944 " pathEditMode="relative" rAng="0" ptsTypes="AA">
                                      <p:cBhvr>
                                        <p:cTn id="145" dur="2000" fill="hold"/>
                                        <p:tgtEl>
                                          <p:spTgt spid="50"/>
                                        </p:tgtEl>
                                        <p:attrNameLst>
                                          <p:attrName>ppt_x</p:attrName>
                                          <p:attrName>ppt_y</p:attrName>
                                        </p:attrNameLst>
                                      </p:cBhvr>
                                      <p:rCtr x="0" y="15972"/>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4"/>
                                        </p:tgtEl>
                                        <p:attrNameLst>
                                          <p:attrName>style.visibility</p:attrName>
                                        </p:attrNameLst>
                                      </p:cBhvr>
                                      <p:to>
                                        <p:strVal val="visible"/>
                                      </p:to>
                                    </p:set>
                                    <p:animEffect transition="in" filter="fade">
                                      <p:cBhvr>
                                        <p:cTn id="150" dur="500"/>
                                        <p:tgtEl>
                                          <p:spTgt spid="24"/>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ppt_x"/>
                                          </p:val>
                                        </p:tav>
                                        <p:tav tm="100000">
                                          <p:val>
                                            <p:strVal val="#ppt_x"/>
                                          </p:val>
                                        </p:tav>
                                      </p:tavLst>
                                    </p:anim>
                                    <p:anim calcmode="lin" valueType="num">
                                      <p:cBhvr additive="base">
                                        <p:cTn id="1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31" presetClass="entr" presetSubtype="0" fill="hold" nodeType="click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1000" fill="hold"/>
                                        <p:tgtEl>
                                          <p:spTgt spid="25"/>
                                        </p:tgtEl>
                                        <p:attrNameLst>
                                          <p:attrName>ppt_w</p:attrName>
                                        </p:attrNameLst>
                                      </p:cBhvr>
                                      <p:tavLst>
                                        <p:tav tm="0">
                                          <p:val>
                                            <p:fltVal val="0"/>
                                          </p:val>
                                        </p:tav>
                                        <p:tav tm="100000">
                                          <p:val>
                                            <p:strVal val="#ppt_w"/>
                                          </p:val>
                                        </p:tav>
                                      </p:tavLst>
                                    </p:anim>
                                    <p:anim calcmode="lin" valueType="num">
                                      <p:cBhvr>
                                        <p:cTn id="162" dur="1000" fill="hold"/>
                                        <p:tgtEl>
                                          <p:spTgt spid="25"/>
                                        </p:tgtEl>
                                        <p:attrNameLst>
                                          <p:attrName>ppt_h</p:attrName>
                                        </p:attrNameLst>
                                      </p:cBhvr>
                                      <p:tavLst>
                                        <p:tav tm="0">
                                          <p:val>
                                            <p:fltVal val="0"/>
                                          </p:val>
                                        </p:tav>
                                        <p:tav tm="100000">
                                          <p:val>
                                            <p:strVal val="#ppt_h"/>
                                          </p:val>
                                        </p:tav>
                                      </p:tavLst>
                                    </p:anim>
                                    <p:anim calcmode="lin" valueType="num">
                                      <p:cBhvr>
                                        <p:cTn id="163" dur="1000" fill="hold"/>
                                        <p:tgtEl>
                                          <p:spTgt spid="25"/>
                                        </p:tgtEl>
                                        <p:attrNameLst>
                                          <p:attrName>style.rotation</p:attrName>
                                        </p:attrNameLst>
                                      </p:cBhvr>
                                      <p:tavLst>
                                        <p:tav tm="0">
                                          <p:val>
                                            <p:fltVal val="90"/>
                                          </p:val>
                                        </p:tav>
                                        <p:tav tm="100000">
                                          <p:val>
                                            <p:fltVal val="0"/>
                                          </p:val>
                                        </p:tav>
                                      </p:tavLst>
                                    </p:anim>
                                    <p:animEffect transition="in" filter="fade">
                                      <p:cBhvr>
                                        <p:cTn id="164" dur="1000"/>
                                        <p:tgtEl>
                                          <p:spTgt spid="25"/>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5"/>
                                        </p:tgtEl>
                                        <p:attrNameLst>
                                          <p:attrName>style.visibility</p:attrName>
                                        </p:attrNameLst>
                                      </p:cBhvr>
                                      <p:to>
                                        <p:strVal val="visible"/>
                                      </p:to>
                                    </p:set>
                                    <p:anim calcmode="lin" valueType="num">
                                      <p:cBhvr additive="base">
                                        <p:cTn id="169" dur="500" fill="hold"/>
                                        <p:tgtEl>
                                          <p:spTgt spid="35"/>
                                        </p:tgtEl>
                                        <p:attrNameLst>
                                          <p:attrName>ppt_x</p:attrName>
                                        </p:attrNameLst>
                                      </p:cBhvr>
                                      <p:tavLst>
                                        <p:tav tm="0">
                                          <p:val>
                                            <p:strVal val="#ppt_x"/>
                                          </p:val>
                                        </p:tav>
                                        <p:tav tm="100000">
                                          <p:val>
                                            <p:strVal val="#ppt_x"/>
                                          </p:val>
                                        </p:tav>
                                      </p:tavLst>
                                    </p:anim>
                                    <p:anim calcmode="lin" valueType="num">
                                      <p:cBhvr additive="base">
                                        <p:cTn id="17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6" presetClass="entr" presetSubtype="21" fill="hold" nodeType="clickEffect">
                                  <p:stCondLst>
                                    <p:cond delay="0"/>
                                  </p:stCondLst>
                                  <p:childTnLst>
                                    <p:set>
                                      <p:cBhvr>
                                        <p:cTn id="174" dur="1" fill="hold">
                                          <p:stCondLst>
                                            <p:cond delay="0"/>
                                          </p:stCondLst>
                                        </p:cTn>
                                        <p:tgtEl>
                                          <p:spTgt spid="6"/>
                                        </p:tgtEl>
                                        <p:attrNameLst>
                                          <p:attrName>style.visibility</p:attrName>
                                        </p:attrNameLst>
                                      </p:cBhvr>
                                      <p:to>
                                        <p:strVal val="visible"/>
                                      </p:to>
                                    </p:set>
                                    <p:animEffect transition="in" filter="barn(inVertical)">
                                      <p:cBhvr>
                                        <p:cTn id="175" dur="500"/>
                                        <p:tgtEl>
                                          <p:spTgt spid="6"/>
                                        </p:tgtEl>
                                      </p:cBhvr>
                                    </p:animEffect>
                                  </p:childTnLst>
                                </p:cTn>
                              </p:par>
                            </p:childTnLst>
                          </p:cTn>
                        </p:par>
                      </p:childTnLst>
                    </p:cTn>
                  </p:par>
                  <p:par>
                    <p:cTn id="176" fill="hold">
                      <p:stCondLst>
                        <p:cond delay="indefinite"/>
                      </p:stCondLst>
                      <p:childTnLst>
                        <p:par>
                          <p:cTn id="177" fill="hold">
                            <p:stCondLst>
                              <p:cond delay="0"/>
                            </p:stCondLst>
                            <p:childTnLst>
                              <p:par>
                                <p:cTn id="178" presetID="14" presetClass="entr" presetSubtype="10" fill="hold" grpId="0" nodeType="clickEffect">
                                  <p:stCondLst>
                                    <p:cond delay="0"/>
                                  </p:stCondLst>
                                  <p:childTnLst>
                                    <p:set>
                                      <p:cBhvr>
                                        <p:cTn id="179" dur="1" fill="hold">
                                          <p:stCondLst>
                                            <p:cond delay="0"/>
                                          </p:stCondLst>
                                        </p:cTn>
                                        <p:tgtEl>
                                          <p:spTgt spid="37"/>
                                        </p:tgtEl>
                                        <p:attrNameLst>
                                          <p:attrName>style.visibility</p:attrName>
                                        </p:attrNameLst>
                                      </p:cBhvr>
                                      <p:to>
                                        <p:strVal val="visible"/>
                                      </p:to>
                                    </p:set>
                                    <p:animEffect transition="in" filter="randombar(horizontal)">
                                      <p:cBhvr>
                                        <p:cTn id="18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7" grpId="0" animBg="1"/>
      <p:bldP spid="21" grpId="0" animBg="1"/>
      <p:bldP spid="20" grpId="0" animBg="1"/>
      <p:bldP spid="16" grpId="0" animBg="1"/>
      <p:bldP spid="11" grpId="0" animBg="1"/>
      <p:bldP spid="9" grpId="0" animBg="1"/>
      <p:bldP spid="28" grpId="0"/>
      <p:bldP spid="29" grpId="0"/>
      <p:bldP spid="30" grpId="0"/>
      <p:bldP spid="31" grpId="0"/>
      <p:bldP spid="32" grpId="0"/>
      <p:bldP spid="33" grpId="0"/>
      <p:bldP spid="34" grpId="0"/>
      <p:bldP spid="35" grpId="0"/>
      <p:bldP spid="37" grpId="0" animBg="1"/>
      <p:bldP spid="13" grpId="0" animBg="1"/>
      <p:bldP spid="15" grpId="0" animBg="1"/>
      <p:bldP spid="46" grpId="0" animBg="1"/>
      <p:bldP spid="19" grpId="0" animBg="1"/>
      <p:bldP spid="39" grpId="0" animBg="1"/>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4|6.1|2.8|4.7|2.1|5|2|4.7|2.2|4.5|3.5|4.5|2|7.5|2.2|5.5|5|2.3|6.6|5|4.7|2.2|5.7|3|7|2.3|3.6|4.5|6.7|3.9|5.9"/>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5850</TotalTime>
  <Words>342</Words>
  <Application>Microsoft Office PowerPoint</Application>
  <PresentationFormat>Widescreen</PresentationFormat>
  <Paragraphs>35</Paragraphs>
  <Slides>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vt:i4>
      </vt:variant>
    </vt:vector>
  </HeadingPairs>
  <TitlesOfParts>
    <vt:vector size="11" baseType="lpstr">
      <vt:lpstr>Arial</vt:lpstr>
      <vt:lpstr>Calibri</vt:lpstr>
      <vt:lpstr>Calibri Light</vt:lpstr>
      <vt:lpstr>Tw Cen MT</vt:lpstr>
      <vt:lpstr>ヒラギノ角ゴ Pro W3</vt:lpstr>
      <vt:lpstr>Droplet</vt:lpstr>
      <vt:lpstr>Custom Design</vt:lpstr>
      <vt:lpstr>GSKY User Guide</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263</cp:revision>
  <dcterms:created xsi:type="dcterms:W3CDTF">2018-12-07T07:28:57Z</dcterms:created>
  <dcterms:modified xsi:type="dcterms:W3CDTF">2018-12-12T04:13:29Z</dcterms:modified>
</cp:coreProperties>
</file>